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E5BF9-D3C9-4244-8914-2B57A064E5D1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799D5-0C1A-40E5-914D-3BBE05CE56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491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C0091C4-0C9D-4AE4-9467-9A39C3B68CD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183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2"/>
          <p:cNvSpPr>
            <a:spLocks noChangeArrowheads="1"/>
          </p:cNvSpPr>
          <p:nvPr/>
        </p:nvSpPr>
        <p:spPr bwMode="ltGray">
          <a:xfrm>
            <a:off x="827088" y="1196975"/>
            <a:ext cx="8305800" cy="9144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endParaRPr lang="zh-CN" altLang="en-US" smtClean="0">
              <a:latin typeface="Times New Roman" panose="02020603050405020304" pitchFamily="18" charset="0"/>
            </a:endParaRPr>
          </a:p>
        </p:txBody>
      </p:sp>
      <p:pic>
        <p:nvPicPr>
          <p:cNvPr id="5" name="Picture 31" descr="psh3_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0" y="0"/>
            <a:ext cx="8572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33" name="Rectangle 21"/>
          <p:cNvSpPr>
            <a:spLocks noGrp="1" noChangeArrowheads="1"/>
          </p:cNvSpPr>
          <p:nvPr>
            <p:ph type="ctrTitle" sz="quarter"/>
          </p:nvPr>
        </p:nvSpPr>
        <p:spPr bwMode="white">
          <a:xfrm>
            <a:off x="971550" y="1125538"/>
            <a:ext cx="8064500" cy="1081087"/>
          </a:xfrm>
        </p:spPr>
        <p:txBody>
          <a:bodyPr/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ko-KR" altLang="en-US"/>
              <a:t>单击此处编辑母版标题样式</a:t>
            </a:r>
          </a:p>
        </p:txBody>
      </p:sp>
      <p:sp>
        <p:nvSpPr>
          <p:cNvPr id="13334" name="Rectangle 2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71550" y="3810000"/>
            <a:ext cx="80645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400" i="1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ko-KR" altLang="en-US"/>
              <a:t>单击此处编辑母版副标题样式</a:t>
            </a:r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quarter" idx="10"/>
          </p:nvPr>
        </p:nvSpPr>
        <p:spPr>
          <a:xfrm>
            <a:off x="457200" y="6553200"/>
            <a:ext cx="2133600" cy="152400"/>
          </a:xfrm>
        </p:spPr>
        <p:txBody>
          <a:bodyPr/>
          <a:lstStyle>
            <a:lvl1pPr>
              <a:defRPr sz="1400" b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2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553200"/>
            <a:ext cx="2895600" cy="152400"/>
          </a:xfrm>
        </p:spPr>
        <p:txBody>
          <a:bodyPr/>
          <a:lstStyle>
            <a:lvl1pPr algn="ctr">
              <a:defRPr sz="1400" b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2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553200"/>
            <a:ext cx="2133600" cy="152400"/>
          </a:xfrm>
        </p:spPr>
        <p:txBody>
          <a:bodyPr/>
          <a:lstStyle>
            <a:lvl1pPr algn="r">
              <a:defRPr sz="1400" b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909894B8-3A69-4F53-8C7B-C1FE579512C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0772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A80184-8594-4668-B4A9-6A52DA6D3E0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01373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19925" y="304800"/>
            <a:ext cx="2016125" cy="60198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71550" y="304800"/>
            <a:ext cx="5895975" cy="6019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76AD59-4E87-450F-A941-8A078B2CB42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81652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1550" y="304800"/>
            <a:ext cx="7777163" cy="89217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971550" y="1371600"/>
            <a:ext cx="3956050" cy="4953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80000" y="1371600"/>
            <a:ext cx="3956050" cy="4953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01662-2036-45DD-8200-0309F462247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3305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C7C19E-C979-4A8C-991F-EB73B2F940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9468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84BE4A-665D-4750-B82A-97CE17AE201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114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71550" y="1371600"/>
            <a:ext cx="395605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80000" y="1371600"/>
            <a:ext cx="395605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07B236-F1C7-42BC-8E0C-86938ACFC64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99135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8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9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16D0A-B9D9-41D5-AE5C-BCA3C2ECA1A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27647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3F9221-D005-4D58-A030-9507DE0DA80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014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4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663DBB-39C3-4374-9444-C7CAB496370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28422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7E077B-DE37-4861-8AFB-1017E35C9BF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89347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32695C-46CC-46E3-8AA9-058EDD66069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8543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3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•"/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endParaRPr lang="zh-CN" altLang="en-US" smtClean="0">
              <a:latin typeface="Times New Roman" panose="02020603050405020304" pitchFamily="18" charset="0"/>
            </a:endParaRPr>
          </a:p>
        </p:txBody>
      </p:sp>
      <p:pic>
        <p:nvPicPr>
          <p:cNvPr id="1027" name="Picture 34" descr="psh3_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0" y="0"/>
            <a:ext cx="8572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21"/>
          <p:cNvSpPr>
            <a:spLocks noGrp="1" noChangeArrowheads="1"/>
          </p:cNvSpPr>
          <p:nvPr>
            <p:ph type="title"/>
          </p:nvPr>
        </p:nvSpPr>
        <p:spPr bwMode="black">
          <a:xfrm>
            <a:off x="971550" y="304800"/>
            <a:ext cx="7777163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单击此处编辑母版标题样式</a:t>
            </a:r>
          </a:p>
        </p:txBody>
      </p:sp>
      <p:sp>
        <p:nvSpPr>
          <p:cNvPr id="12310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1550" y="1371600"/>
            <a:ext cx="8064500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单击此处编辑母版文本样式</a:t>
            </a:r>
          </a:p>
          <a:p>
            <a:pPr lvl="1"/>
            <a:r>
              <a:rPr lang="ko-KR" altLang="en-US" smtClean="0"/>
              <a:t>第二级</a:t>
            </a:r>
          </a:p>
          <a:p>
            <a:pPr lvl="2"/>
            <a:r>
              <a:rPr lang="ko-KR" altLang="en-US" smtClean="0"/>
              <a:t>第三级</a:t>
            </a:r>
          </a:p>
          <a:p>
            <a:pPr lvl="3"/>
            <a:r>
              <a:rPr lang="ko-KR" altLang="en-US" smtClean="0"/>
              <a:t>第四级</a:t>
            </a:r>
          </a:p>
          <a:p>
            <a:pPr lvl="4"/>
            <a:r>
              <a:rPr lang="ko-KR" altLang="en-US" smtClean="0"/>
              <a:t>第五级</a:t>
            </a:r>
          </a:p>
        </p:txBody>
      </p:sp>
      <p:sp>
        <p:nvSpPr>
          <p:cNvPr id="12311" name="Rectangle 2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77900" y="6508750"/>
            <a:ext cx="2514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1">
                <a:solidFill>
                  <a:schemeClr val="bg1"/>
                </a:solidFill>
                <a:latin typeface="+mn-lt"/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zh-CN"/>
              <a:t>Operating System</a:t>
            </a:r>
            <a:endParaRPr lang="en-US" altLang="ko-KR"/>
          </a:p>
        </p:txBody>
      </p:sp>
      <p:sp>
        <p:nvSpPr>
          <p:cNvPr id="12312" name="Rectangle 2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3600" y="650875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1">
                <a:solidFill>
                  <a:schemeClr val="bg1"/>
                </a:solidFill>
                <a:latin typeface="+mn-lt"/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zh-CN"/>
              <a:t>CITS, NanKai University</a:t>
            </a:r>
            <a:endParaRPr lang="en-US" altLang="ko-KR"/>
          </a:p>
        </p:txBody>
      </p:sp>
      <p:sp>
        <p:nvSpPr>
          <p:cNvPr id="12313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62363" y="6508750"/>
            <a:ext cx="2133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200" b="1">
                <a:solidFill>
                  <a:schemeClr val="bg1"/>
                </a:solidFill>
                <a:ea typeface="굴림" pitchFamily="34" charset="-127"/>
              </a:defRPr>
            </a:lvl1pPr>
          </a:lstStyle>
          <a:p>
            <a:pPr>
              <a:defRPr/>
            </a:pPr>
            <a:fld id="{1928B6C0-515C-42D1-A6E1-E8A7A9542DA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45043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3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3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3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3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10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231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231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231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123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anose="05000000000000000000" pitchFamily="2" charset="2"/>
        <a:buChar char="¢"/>
        <a:defRPr sz="28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l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70000"/>
        <a:buFont typeface="Wingdings" panose="05000000000000000000" pitchFamily="2" charset="2"/>
        <a:buChar char="l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0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oslab.mobisys.cc/papers/meltdown.pdf" TargetMode="External"/><Relationship Id="rId2" Type="http://schemas.openxmlformats.org/officeDocument/2006/relationships/hyperlink" Target="http://users.nccs.gov/~fwang2/linux/lk_addressing.tx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lackhat.com/docs/us-15/materials/us-15-Seaborn-Exploiting-The-DRAM-Rowhammer-Bug-To-Gain-Kernel-Privileges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1843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¢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70000"/>
              <a:buFont typeface="Wingdings" panose="05000000000000000000" pitchFamily="2" charset="2"/>
              <a:buChar char="l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5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0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B1A0CC5-F4B1-4FA1-870B-D12B25073830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ko-KR" sz="1200" b="1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sp>
        <p:nvSpPr>
          <p:cNvPr id="18437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2060575"/>
            <a:ext cx="7777162" cy="892175"/>
          </a:xfrm>
        </p:spPr>
        <p:txBody>
          <a:bodyPr/>
          <a:lstStyle/>
          <a:p>
            <a:pPr eaLnBrk="1" hangingPunct="1"/>
            <a:r>
              <a:rPr lang="en-US" altLang="zh-CN" sz="5400" i="1" dirty="0" smtClean="0">
                <a:solidFill>
                  <a:srgbClr val="993300"/>
                </a:solidFill>
                <a:ea typeface="宋体" panose="02010600030101010101" pitchFamily="2" charset="-122"/>
              </a:rPr>
              <a:t>Interesting Stories about Memory Management</a:t>
            </a:r>
            <a:endParaRPr lang="en-US" altLang="ko-KR" sz="5400" i="1" dirty="0" smtClean="0">
              <a:solidFill>
                <a:srgbClr val="993300"/>
              </a:solidFill>
              <a:ea typeface="굴림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338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2048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2048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AA8B02E-A02C-4D7B-AD9A-A2DA7B8C0D29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/>
                <a:cs typeface="굴림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ko-KR" sz="1200" b="1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/>
              <a:cs typeface="굴림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3851275" y="1557338"/>
            <a:ext cx="3529013" cy="115093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88" name="矩形 7"/>
          <p:cNvSpPr>
            <a:spLocks noChangeArrowheads="1"/>
          </p:cNvSpPr>
          <p:nvPr/>
        </p:nvSpPr>
        <p:spPr bwMode="auto">
          <a:xfrm>
            <a:off x="1593850" y="1557338"/>
            <a:ext cx="3527425" cy="1150937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 bwMode="auto">
          <a:xfrm rot="5400000">
            <a:off x="2781300" y="2744788"/>
            <a:ext cx="3527425" cy="11525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0" name="矩形 9"/>
          <p:cNvSpPr>
            <a:spLocks noChangeArrowheads="1"/>
          </p:cNvSpPr>
          <p:nvPr/>
        </p:nvSpPr>
        <p:spPr bwMode="auto">
          <a:xfrm rot="5400000">
            <a:off x="3973513" y="1560512"/>
            <a:ext cx="1143000" cy="1152525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1" name="文本框 10"/>
          <p:cNvSpPr txBox="1">
            <a:spLocks noChangeArrowheads="1"/>
          </p:cNvSpPr>
          <p:nvPr/>
        </p:nvSpPr>
        <p:spPr bwMode="auto">
          <a:xfrm>
            <a:off x="1881188" y="1916113"/>
            <a:ext cx="17637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用户空间</a:t>
            </a:r>
          </a:p>
        </p:txBody>
      </p:sp>
      <p:sp>
        <p:nvSpPr>
          <p:cNvPr id="20492" name="文本框 11"/>
          <p:cNvSpPr txBox="1">
            <a:spLocks noChangeArrowheads="1"/>
          </p:cNvSpPr>
          <p:nvPr/>
        </p:nvSpPr>
        <p:spPr bwMode="auto">
          <a:xfrm>
            <a:off x="5373688" y="1908175"/>
            <a:ext cx="17637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用户空间</a:t>
            </a:r>
          </a:p>
        </p:txBody>
      </p:sp>
      <p:sp>
        <p:nvSpPr>
          <p:cNvPr id="20493" name="文本框 12"/>
          <p:cNvSpPr txBox="1">
            <a:spLocks noChangeArrowheads="1"/>
          </p:cNvSpPr>
          <p:nvPr/>
        </p:nvSpPr>
        <p:spPr bwMode="auto">
          <a:xfrm rot="5400000">
            <a:off x="3663950" y="3605213"/>
            <a:ext cx="1763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C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用户空间</a:t>
            </a:r>
          </a:p>
        </p:txBody>
      </p:sp>
      <p:sp>
        <p:nvSpPr>
          <p:cNvPr id="20494" name="文本框 13"/>
          <p:cNvSpPr txBox="1">
            <a:spLocks noChangeArrowheads="1"/>
          </p:cNvSpPr>
          <p:nvPr/>
        </p:nvSpPr>
        <p:spPr bwMode="auto">
          <a:xfrm>
            <a:off x="4240213" y="1833563"/>
            <a:ext cx="9255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内核</a:t>
            </a:r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空间</a:t>
            </a:r>
          </a:p>
        </p:txBody>
      </p:sp>
      <p:sp>
        <p:nvSpPr>
          <p:cNvPr id="20495" name="矩形 14"/>
          <p:cNvSpPr>
            <a:spLocks noChangeArrowheads="1"/>
          </p:cNvSpPr>
          <p:nvPr/>
        </p:nvSpPr>
        <p:spPr bwMode="auto">
          <a:xfrm>
            <a:off x="2417763" y="2779713"/>
            <a:ext cx="1900237" cy="231775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的页表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6" name="矩形 15"/>
          <p:cNvSpPr>
            <a:spLocks noChangeArrowheads="1"/>
          </p:cNvSpPr>
          <p:nvPr/>
        </p:nvSpPr>
        <p:spPr bwMode="auto">
          <a:xfrm rot="5400000">
            <a:off x="4026694" y="3442494"/>
            <a:ext cx="1898650" cy="233362"/>
          </a:xfrm>
          <a:prstGeom prst="rect">
            <a:avLst/>
          </a:prstGeom>
          <a:solidFill>
            <a:srgbClr val="ADD6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C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的页表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7" name="矩形 16"/>
          <p:cNvSpPr>
            <a:spLocks noChangeArrowheads="1"/>
          </p:cNvSpPr>
          <p:nvPr/>
        </p:nvSpPr>
        <p:spPr bwMode="auto">
          <a:xfrm>
            <a:off x="4932363" y="1628775"/>
            <a:ext cx="1898650" cy="231775"/>
          </a:xfrm>
          <a:prstGeom prst="rect">
            <a:avLst/>
          </a:prstGeom>
          <a:solidFill>
            <a:srgbClr val="5CAD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进程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的页表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8" name="矩形 17"/>
          <p:cNvSpPr>
            <a:spLocks noChangeArrowheads="1"/>
          </p:cNvSpPr>
          <p:nvPr/>
        </p:nvSpPr>
        <p:spPr bwMode="auto">
          <a:xfrm>
            <a:off x="1331913" y="5435600"/>
            <a:ext cx="5543550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499" name="矩形 18"/>
          <p:cNvSpPr>
            <a:spLocks noChangeArrowheads="1"/>
          </p:cNvSpPr>
          <p:nvPr/>
        </p:nvSpPr>
        <p:spPr bwMode="auto">
          <a:xfrm>
            <a:off x="1331913" y="5445125"/>
            <a:ext cx="287337" cy="585788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0" name="矩形 19"/>
          <p:cNvSpPr>
            <a:spLocks noChangeArrowheads="1"/>
          </p:cNvSpPr>
          <p:nvPr/>
        </p:nvSpPr>
        <p:spPr bwMode="auto">
          <a:xfrm>
            <a:off x="1619250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1" name="矩形 20"/>
          <p:cNvSpPr>
            <a:spLocks noChangeArrowheads="1"/>
          </p:cNvSpPr>
          <p:nvPr/>
        </p:nvSpPr>
        <p:spPr bwMode="auto">
          <a:xfrm>
            <a:off x="1908175" y="5445125"/>
            <a:ext cx="287338" cy="585788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2" name="矩形 21"/>
          <p:cNvSpPr>
            <a:spLocks noChangeArrowheads="1"/>
          </p:cNvSpPr>
          <p:nvPr/>
        </p:nvSpPr>
        <p:spPr bwMode="auto">
          <a:xfrm>
            <a:off x="2195513" y="5445125"/>
            <a:ext cx="288925" cy="585788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3" name="矩形 22"/>
          <p:cNvSpPr>
            <a:spLocks noChangeArrowheads="1"/>
          </p:cNvSpPr>
          <p:nvPr/>
        </p:nvSpPr>
        <p:spPr bwMode="auto">
          <a:xfrm>
            <a:off x="2484438" y="5445125"/>
            <a:ext cx="287337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4" name="矩形 23"/>
          <p:cNvSpPr>
            <a:spLocks noChangeArrowheads="1"/>
          </p:cNvSpPr>
          <p:nvPr/>
        </p:nvSpPr>
        <p:spPr bwMode="auto">
          <a:xfrm>
            <a:off x="2771775" y="5445125"/>
            <a:ext cx="287338" cy="585788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5" name="矩形 24"/>
          <p:cNvSpPr>
            <a:spLocks noChangeArrowheads="1"/>
          </p:cNvSpPr>
          <p:nvPr/>
        </p:nvSpPr>
        <p:spPr bwMode="auto">
          <a:xfrm>
            <a:off x="3059113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6" name="矩形 25"/>
          <p:cNvSpPr>
            <a:spLocks noChangeArrowheads="1"/>
          </p:cNvSpPr>
          <p:nvPr/>
        </p:nvSpPr>
        <p:spPr bwMode="auto">
          <a:xfrm>
            <a:off x="3348038" y="5445125"/>
            <a:ext cx="287337" cy="585788"/>
          </a:xfrm>
          <a:prstGeom prst="rect">
            <a:avLst/>
          </a:prstGeom>
          <a:solidFill>
            <a:srgbClr val="C0C9F6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7" name="矩形 26"/>
          <p:cNvSpPr>
            <a:spLocks noChangeArrowheads="1"/>
          </p:cNvSpPr>
          <p:nvPr/>
        </p:nvSpPr>
        <p:spPr bwMode="auto">
          <a:xfrm>
            <a:off x="3635375" y="5445125"/>
            <a:ext cx="288925" cy="585788"/>
          </a:xfrm>
          <a:prstGeom prst="rect">
            <a:avLst/>
          </a:prstGeom>
          <a:solidFill>
            <a:srgbClr val="C0C9F6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8" name="矩形 27"/>
          <p:cNvSpPr>
            <a:spLocks noChangeArrowheads="1"/>
          </p:cNvSpPr>
          <p:nvPr/>
        </p:nvSpPr>
        <p:spPr bwMode="auto">
          <a:xfrm>
            <a:off x="3924300" y="5445125"/>
            <a:ext cx="287338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09" name="矩形 28"/>
          <p:cNvSpPr>
            <a:spLocks noChangeArrowheads="1"/>
          </p:cNvSpPr>
          <p:nvPr/>
        </p:nvSpPr>
        <p:spPr bwMode="auto">
          <a:xfrm>
            <a:off x="4211638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0" name="矩形 29"/>
          <p:cNvSpPr>
            <a:spLocks noChangeArrowheads="1"/>
          </p:cNvSpPr>
          <p:nvPr/>
        </p:nvSpPr>
        <p:spPr bwMode="auto">
          <a:xfrm>
            <a:off x="4500563" y="5445125"/>
            <a:ext cx="287337" cy="585788"/>
          </a:xfrm>
          <a:prstGeom prst="rect">
            <a:avLst/>
          </a:prstGeom>
          <a:solidFill>
            <a:srgbClr val="ADD6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1" name="矩形 30"/>
          <p:cNvSpPr>
            <a:spLocks noChangeArrowheads="1"/>
          </p:cNvSpPr>
          <p:nvPr/>
        </p:nvSpPr>
        <p:spPr bwMode="auto">
          <a:xfrm>
            <a:off x="4787900" y="5445125"/>
            <a:ext cx="288925" cy="585788"/>
          </a:xfrm>
          <a:prstGeom prst="rect">
            <a:avLst/>
          </a:prstGeom>
          <a:solidFill>
            <a:srgbClr val="ADD6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2" name="矩形 31"/>
          <p:cNvSpPr>
            <a:spLocks noChangeArrowheads="1"/>
          </p:cNvSpPr>
          <p:nvPr/>
        </p:nvSpPr>
        <p:spPr bwMode="auto">
          <a:xfrm>
            <a:off x="5076825" y="5445125"/>
            <a:ext cx="287338" cy="585788"/>
          </a:xfrm>
          <a:prstGeom prst="rect">
            <a:avLst/>
          </a:prstGeom>
          <a:solidFill>
            <a:srgbClr val="5CAD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3" name="矩形 32"/>
          <p:cNvSpPr>
            <a:spLocks noChangeArrowheads="1"/>
          </p:cNvSpPr>
          <p:nvPr/>
        </p:nvSpPr>
        <p:spPr bwMode="auto">
          <a:xfrm>
            <a:off x="5364163" y="5445125"/>
            <a:ext cx="287337" cy="585788"/>
          </a:xfrm>
          <a:prstGeom prst="rect">
            <a:avLst/>
          </a:prstGeom>
          <a:solidFill>
            <a:srgbClr val="ADD6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4" name="矩形 33"/>
          <p:cNvSpPr>
            <a:spLocks noChangeArrowheads="1"/>
          </p:cNvSpPr>
          <p:nvPr/>
        </p:nvSpPr>
        <p:spPr bwMode="auto">
          <a:xfrm>
            <a:off x="5651500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5" name="矩形 34"/>
          <p:cNvSpPr>
            <a:spLocks noChangeArrowheads="1"/>
          </p:cNvSpPr>
          <p:nvPr/>
        </p:nvSpPr>
        <p:spPr bwMode="auto">
          <a:xfrm>
            <a:off x="5940425" y="5445125"/>
            <a:ext cx="287338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6" name="矩形 35"/>
          <p:cNvSpPr>
            <a:spLocks noChangeArrowheads="1"/>
          </p:cNvSpPr>
          <p:nvPr/>
        </p:nvSpPr>
        <p:spPr bwMode="auto">
          <a:xfrm>
            <a:off x="6227763" y="5445125"/>
            <a:ext cx="288925" cy="585788"/>
          </a:xfrm>
          <a:prstGeom prst="rect">
            <a:avLst/>
          </a:prstGeom>
          <a:solidFill>
            <a:srgbClr val="5CAD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7" name="矩形 36"/>
          <p:cNvSpPr>
            <a:spLocks noChangeArrowheads="1"/>
          </p:cNvSpPr>
          <p:nvPr/>
        </p:nvSpPr>
        <p:spPr bwMode="auto">
          <a:xfrm>
            <a:off x="6516688" y="5445125"/>
            <a:ext cx="287337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8" name="矩形 37"/>
          <p:cNvSpPr>
            <a:spLocks noChangeArrowheads="1"/>
          </p:cNvSpPr>
          <p:nvPr/>
        </p:nvSpPr>
        <p:spPr bwMode="auto">
          <a:xfrm>
            <a:off x="6804025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9" name="矩形 38"/>
          <p:cNvSpPr>
            <a:spLocks noChangeArrowheads="1"/>
          </p:cNvSpPr>
          <p:nvPr/>
        </p:nvSpPr>
        <p:spPr bwMode="auto">
          <a:xfrm>
            <a:off x="7092950" y="5445125"/>
            <a:ext cx="287338" cy="585788"/>
          </a:xfrm>
          <a:prstGeom prst="rect">
            <a:avLst/>
          </a:prstGeom>
          <a:solidFill>
            <a:srgbClr val="ADD6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20" name="矩形 39"/>
          <p:cNvSpPr>
            <a:spLocks noChangeArrowheads="1"/>
          </p:cNvSpPr>
          <p:nvPr/>
        </p:nvSpPr>
        <p:spPr bwMode="auto">
          <a:xfrm>
            <a:off x="7380288" y="5445125"/>
            <a:ext cx="287337" cy="585788"/>
          </a:xfrm>
          <a:prstGeom prst="rect">
            <a:avLst/>
          </a:prstGeom>
          <a:solidFill>
            <a:srgbClr val="5CAD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21" name="矩形 40"/>
          <p:cNvSpPr>
            <a:spLocks noChangeArrowheads="1"/>
          </p:cNvSpPr>
          <p:nvPr/>
        </p:nvSpPr>
        <p:spPr bwMode="auto">
          <a:xfrm>
            <a:off x="7667625" y="5445125"/>
            <a:ext cx="288925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22" name="矩形 41"/>
          <p:cNvSpPr>
            <a:spLocks noChangeArrowheads="1"/>
          </p:cNvSpPr>
          <p:nvPr/>
        </p:nvSpPr>
        <p:spPr bwMode="auto">
          <a:xfrm>
            <a:off x="7956550" y="5445125"/>
            <a:ext cx="287338" cy="58578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099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Meltdown</a:t>
            </a:r>
            <a:r>
              <a:rPr lang="zh-CN" altLang="en-US" dirty="0" smtClean="0"/>
              <a:t>的危害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攻击者使用普通的应用程序权限，可以读取到内核区域中的内容</a:t>
            </a:r>
            <a:endParaRPr lang="en-US" altLang="zh-CN" dirty="0" smtClean="0"/>
          </a:p>
          <a:p>
            <a:r>
              <a:rPr lang="zh-CN" altLang="en-US" dirty="0" smtClean="0"/>
              <a:t>为了管理简单起见，</a:t>
            </a:r>
            <a:r>
              <a:rPr lang="en-US" altLang="zh-CN" dirty="0" smtClean="0"/>
              <a:t>64</a:t>
            </a:r>
            <a:r>
              <a:rPr lang="zh-CN" altLang="en-US" dirty="0" smtClean="0"/>
              <a:t>位的系统中通常将所有物理地址都映射到了内核空间</a:t>
            </a:r>
            <a:r>
              <a:rPr lang="en-US" altLang="zh-CN" dirty="0" smtClean="0"/>
              <a:t>(</a:t>
            </a:r>
            <a:r>
              <a:rPr lang="zh-CN" altLang="en-US" dirty="0" smtClean="0">
                <a:solidFill>
                  <a:srgbClr val="FF0000"/>
                </a:solidFill>
              </a:rPr>
              <a:t>为什么</a:t>
            </a:r>
            <a:r>
              <a:rPr lang="en-US" altLang="zh-CN" dirty="0" smtClean="0">
                <a:solidFill>
                  <a:srgbClr val="FF0000"/>
                </a:solidFill>
              </a:rPr>
              <a:t>?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获取了全部的内核空间，就意味着拿到了整个计算机上所有进程在内存中的数据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换出去的数据能不能幸免？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993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如何抵御</a:t>
            </a:r>
            <a:r>
              <a:rPr lang="en-US" altLang="zh-CN" dirty="0" smtClean="0"/>
              <a:t>meltdown</a:t>
            </a:r>
            <a:r>
              <a:rPr lang="zh-CN" altLang="en-US" dirty="0" smtClean="0"/>
              <a:t>攻击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不给用户高精度的计时工具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PHP</a:t>
            </a:r>
            <a:r>
              <a:rPr lang="zh-CN" altLang="en-US" dirty="0" smtClean="0"/>
              <a:t>是最安全的编程语言</a:t>
            </a:r>
            <a:endParaRPr lang="en-US" altLang="zh-CN" dirty="0" smtClean="0"/>
          </a:p>
          <a:p>
            <a:r>
              <a:rPr lang="zh-CN" altLang="en-US" dirty="0" smtClean="0"/>
              <a:t>用户空间和内核空间不应该出现在同一张页表里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更换页表的自然代价：</a:t>
            </a:r>
            <a:r>
              <a:rPr lang="en-US" altLang="zh-CN" dirty="0" err="1" smtClean="0"/>
              <a:t>tlb</a:t>
            </a:r>
            <a:r>
              <a:rPr lang="en-US" altLang="zh-CN" dirty="0" smtClean="0"/>
              <a:t> cache</a:t>
            </a:r>
          </a:p>
          <a:p>
            <a:pPr lvl="1"/>
            <a:r>
              <a:rPr lang="en-US" altLang="zh-CN" dirty="0" smtClean="0"/>
              <a:t>Cache coloring, TLB stick……</a:t>
            </a:r>
          </a:p>
          <a:p>
            <a:pPr lvl="1"/>
            <a:r>
              <a:rPr lang="zh-CN" altLang="en-US" dirty="0" smtClean="0"/>
              <a:t>对于</a:t>
            </a:r>
            <a:r>
              <a:rPr lang="en-US" altLang="zh-CN" dirty="0" smtClean="0"/>
              <a:t>IO</a:t>
            </a:r>
            <a:r>
              <a:rPr lang="zh-CN" altLang="en-US" dirty="0" smtClean="0"/>
              <a:t>密集类的程序，最差情况的负载超过</a:t>
            </a:r>
            <a:r>
              <a:rPr lang="en-US" altLang="zh-CN" dirty="0" smtClean="0"/>
              <a:t>30%</a:t>
            </a:r>
          </a:p>
          <a:p>
            <a:r>
              <a:rPr lang="zh-CN" altLang="en-US" dirty="0" smtClean="0"/>
              <a:t>不要把全部的物理地址都映射进内核中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这一改动对</a:t>
            </a:r>
            <a:r>
              <a:rPr lang="en-US" altLang="zh-CN" dirty="0" err="1" smtClean="0"/>
              <a:t>linux</a:t>
            </a:r>
            <a:r>
              <a:rPr lang="zh-CN" altLang="en-US" dirty="0" smtClean="0"/>
              <a:t>的影响是极其巨大的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528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Flip Feng </a:t>
            </a:r>
            <a:r>
              <a:rPr lang="en-US" altLang="zh-CN" dirty="0" err="1" smtClean="0"/>
              <a:t>Shui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0178" name="Picture 2" descr="dram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425426"/>
            <a:ext cx="2857500" cy="237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75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Flip Feng </a:t>
            </a:r>
            <a:r>
              <a:rPr lang="en-US" altLang="zh-CN" dirty="0" err="1" smtClean="0"/>
              <a:t>Shui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46082" name="Picture 2" descr="dedup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457344"/>
            <a:ext cx="3385666" cy="479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6462713" y="5013176"/>
            <a:ext cx="23764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https://www.vusec.net/projects/flip-feng-shui/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511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Flip Feng </a:t>
            </a:r>
            <a:r>
              <a:rPr lang="en-US" altLang="zh-CN" dirty="0" err="1" smtClean="0"/>
              <a:t>Shui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971550" y="3501008"/>
            <a:ext cx="8064500" cy="129614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355976" y="3501008"/>
            <a:ext cx="2448272" cy="1296144"/>
          </a:xfrm>
          <a:prstGeom prst="rect">
            <a:avLst/>
          </a:prstGeom>
          <a:solidFill>
            <a:srgbClr val="F5ED5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5144616" y="3501008"/>
            <a:ext cx="939552" cy="12961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攻击目标页面</a:t>
            </a:r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536" y="3768452"/>
            <a:ext cx="632477" cy="761256"/>
          </a:xfrm>
        </p:spPr>
      </p:pic>
      <p:pic>
        <p:nvPicPr>
          <p:cNvPr id="14" name="内容占位符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51405" y="3768452"/>
            <a:ext cx="632477" cy="761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/>
          <p:cNvSpPr txBox="1"/>
          <p:nvPr/>
        </p:nvSpPr>
        <p:spPr>
          <a:xfrm>
            <a:off x="1403648" y="4149080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物理内存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793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Hammer Attack</a:t>
            </a:r>
            <a:r>
              <a:rPr lang="zh-CN" altLang="en-US" dirty="0" smtClean="0"/>
              <a:t>的危害示例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受害者（管事员）把密码的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码存放在内存</a:t>
            </a:r>
            <a:r>
              <a:rPr lang="en-US" altLang="zh-CN" dirty="0" err="1" smtClean="0"/>
              <a:t>Pv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因为是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码，所以对所有人都是公开的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为了保护这一页，将这一页置成只读的</a:t>
            </a:r>
            <a:endParaRPr lang="en-US" altLang="zh-CN" dirty="0" smtClean="0"/>
          </a:p>
          <a:p>
            <a:r>
              <a:rPr lang="zh-CN" altLang="en-US" dirty="0" smtClean="0"/>
              <a:t>攻击者申请三个连续的页面，</a:t>
            </a:r>
            <a:r>
              <a:rPr lang="en-US" altLang="zh-CN" dirty="0" smtClean="0"/>
              <a:t>P1,P2,P3</a:t>
            </a:r>
            <a:r>
              <a:rPr lang="zh-CN" altLang="en-US" dirty="0" smtClean="0"/>
              <a:t>，等待系统中的</a:t>
            </a:r>
            <a:r>
              <a:rPr lang="en-US" altLang="zh-CN" dirty="0" smtClean="0"/>
              <a:t>KSM</a:t>
            </a:r>
            <a:r>
              <a:rPr lang="zh-CN" altLang="en-US" dirty="0" smtClean="0"/>
              <a:t>机制合并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KSM</a:t>
            </a:r>
            <a:r>
              <a:rPr lang="zh-CN" altLang="en-US" dirty="0" smtClean="0"/>
              <a:t>是内核中的一种内存节省机制，会将内容完全相同的物理页，合并成一页，在页表上浅拷贝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KSM</a:t>
            </a:r>
            <a:r>
              <a:rPr lang="zh-CN" altLang="en-US" dirty="0" smtClean="0"/>
              <a:t>默认是用后出现的页面替代新出现的页面，即</a:t>
            </a:r>
            <a:r>
              <a:rPr lang="en-US" altLang="zh-CN" dirty="0" err="1" smtClean="0"/>
              <a:t>Pv</a:t>
            </a:r>
            <a:r>
              <a:rPr lang="zh-CN" altLang="en-US" dirty="0" smtClean="0"/>
              <a:t>指向了</a:t>
            </a:r>
            <a:r>
              <a:rPr lang="en-US" altLang="zh-CN" dirty="0" smtClean="0"/>
              <a:t>P2</a:t>
            </a:r>
            <a:r>
              <a:rPr lang="zh-CN" altLang="en-US" dirty="0" smtClean="0"/>
              <a:t>所对应的物理页</a:t>
            </a:r>
            <a:endParaRPr lang="en-US" altLang="zh-CN" dirty="0" smtClean="0"/>
          </a:p>
          <a:p>
            <a:r>
              <a:rPr lang="zh-CN" altLang="en-US" dirty="0" smtClean="0"/>
              <a:t>攻击者开始</a:t>
            </a:r>
            <a:r>
              <a:rPr lang="en-US" altLang="zh-CN" dirty="0" smtClean="0"/>
              <a:t>hammer attack</a:t>
            </a:r>
            <a:r>
              <a:rPr lang="zh-CN" altLang="en-US" dirty="0" smtClean="0"/>
              <a:t>，通过读写</a:t>
            </a:r>
            <a:r>
              <a:rPr lang="en-US" altLang="zh-CN" dirty="0" smtClean="0"/>
              <a:t>p1</a:t>
            </a:r>
            <a:r>
              <a:rPr lang="zh-CN" altLang="en-US" dirty="0" smtClean="0"/>
              <a:t>，</a:t>
            </a:r>
            <a:r>
              <a:rPr lang="en-US" altLang="zh-CN" dirty="0" smtClean="0"/>
              <a:t>p3</a:t>
            </a:r>
            <a:r>
              <a:rPr lang="zh-CN" altLang="en-US" dirty="0" smtClean="0"/>
              <a:t>中的内存线，使得</a:t>
            </a:r>
            <a:r>
              <a:rPr lang="en-US" altLang="zh-CN" dirty="0" smtClean="0"/>
              <a:t>P2</a:t>
            </a:r>
            <a:r>
              <a:rPr lang="zh-CN" altLang="en-US" dirty="0" smtClean="0"/>
              <a:t>中的内容发生改变，将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码换成自己的密码对应的</a:t>
            </a:r>
            <a:r>
              <a:rPr lang="en-US" altLang="zh-CN" dirty="0" smtClean="0"/>
              <a:t>hash</a:t>
            </a:r>
          </a:p>
          <a:p>
            <a:r>
              <a:rPr lang="zh-CN" altLang="en-US" dirty="0" smtClean="0"/>
              <a:t>用自己的密码直接登录，</a:t>
            </a:r>
            <a:r>
              <a:rPr lang="en-US" altLang="zh-CN" dirty="0" err="1" smtClean="0"/>
              <a:t>lalala</a:t>
            </a:r>
            <a:r>
              <a:rPr lang="en-US" altLang="zh-CN" dirty="0" smtClean="0"/>
              <a:t>~~~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919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Hammer Attack</a:t>
            </a:r>
            <a:r>
              <a:rPr lang="zh-CN" altLang="en-US" dirty="0" smtClean="0"/>
              <a:t>的抵御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不许用户申请连续的内存空间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这是不可能的，因为</a:t>
            </a:r>
            <a:r>
              <a:rPr lang="en-US" altLang="zh-CN" dirty="0" smtClean="0"/>
              <a:t>DMA</a:t>
            </a:r>
            <a:r>
              <a:rPr lang="zh-CN" altLang="en-US" dirty="0" smtClean="0"/>
              <a:t>等应用需要</a:t>
            </a:r>
            <a:endParaRPr lang="en-US" altLang="zh-CN" dirty="0" smtClean="0"/>
          </a:p>
          <a:p>
            <a:r>
              <a:rPr lang="zh-CN" altLang="en-US" dirty="0" smtClean="0"/>
              <a:t>不让用户知道物理内存与虚拟地址的对应关系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改变</a:t>
            </a:r>
            <a:r>
              <a:rPr lang="en-US" altLang="zh-CN" dirty="0" smtClean="0"/>
              <a:t>KSM</a:t>
            </a:r>
            <a:r>
              <a:rPr lang="zh-CN" altLang="en-US" dirty="0" smtClean="0"/>
              <a:t>的机制，让攻击者不知道被合并进哪里了（</a:t>
            </a:r>
            <a:r>
              <a:rPr lang="en-US" altLang="zh-CN" dirty="0" smtClean="0"/>
              <a:t>SOSP2017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换内存，</a:t>
            </a:r>
            <a:r>
              <a:rPr lang="en-US" altLang="zh-CN" dirty="0" smtClean="0"/>
              <a:t>DDR4</a:t>
            </a:r>
            <a:r>
              <a:rPr lang="zh-CN" altLang="en-US" dirty="0" smtClean="0"/>
              <a:t>以后的高频内存不再存在这个问题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53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延伸阅读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2"/>
              </a:rPr>
              <a:t>Linux</a:t>
            </a:r>
            <a:r>
              <a:rPr lang="zh-CN" altLang="en-US" dirty="0" smtClean="0">
                <a:hlinkClick r:id="rId2"/>
              </a:rPr>
              <a:t>的空间管理：</a:t>
            </a:r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://users.nccs.gov/~</a:t>
            </a:r>
            <a:r>
              <a:rPr lang="en-US" altLang="zh-CN" dirty="0" smtClean="0">
                <a:hlinkClick r:id="rId2"/>
              </a:rPr>
              <a:t>fwang2/linux/lk_addressing.txt</a:t>
            </a:r>
            <a:endParaRPr lang="en-US" altLang="zh-CN" dirty="0" smtClean="0"/>
          </a:p>
          <a:p>
            <a:r>
              <a:rPr lang="en-US" altLang="zh-CN" dirty="0" smtClean="0"/>
              <a:t>Meltdown </a:t>
            </a:r>
            <a:r>
              <a:rPr lang="en-US" altLang="zh-CN" dirty="0" smtClean="0">
                <a:hlinkClick r:id="rId3"/>
              </a:rPr>
              <a:t>http</a:t>
            </a:r>
            <a:r>
              <a:rPr lang="en-US" altLang="zh-CN" dirty="0">
                <a:hlinkClick r:id="rId3"/>
              </a:rPr>
              <a:t>://</a:t>
            </a:r>
            <a:r>
              <a:rPr lang="en-US" altLang="zh-CN" dirty="0" smtClean="0">
                <a:hlinkClick r:id="rId3"/>
              </a:rPr>
              <a:t>oslab.mobisys.cc/papers/meltdown.pdf</a:t>
            </a:r>
            <a:endParaRPr lang="en-US" altLang="zh-CN" dirty="0" smtClean="0"/>
          </a:p>
          <a:p>
            <a:r>
              <a:rPr lang="en-US" altLang="zh-CN" dirty="0" smtClean="0"/>
              <a:t>Hammer Attack </a:t>
            </a:r>
            <a:r>
              <a:rPr lang="en-US" altLang="zh-CN" dirty="0">
                <a:hlinkClick r:id="rId4"/>
              </a:rPr>
              <a:t>https://www.blackhat.com/docs/us-15/materials/us-15-Seaborn-Exploiting-The-DRAM-Rowhammer-Bug-To-Gain-Kernel-Privileges.pdf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302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Meltdown Attack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09" y="1628800"/>
            <a:ext cx="8931841" cy="409782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53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 Side Channel Attack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1549" y="1371600"/>
            <a:ext cx="4176341" cy="5441950"/>
          </a:xfrm>
        </p:spPr>
        <p:txBody>
          <a:bodyPr/>
          <a:lstStyle/>
          <a:p>
            <a:r>
              <a:rPr lang="en-US" altLang="zh-CN" sz="2000" dirty="0"/>
              <a:t> 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secret=</a:t>
            </a:r>
            <a:r>
              <a:rPr lang="en-US" altLang="zh-CN" sz="2000" dirty="0" smtClean="0">
                <a:solidFill>
                  <a:srgbClr val="FF0000"/>
                </a:solidFill>
              </a:rPr>
              <a:t>96</a:t>
            </a:r>
            <a:r>
              <a:rPr lang="en-US" altLang="zh-CN" sz="2000" dirty="0" smtClean="0"/>
              <a:t>;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dictionary[1024]={XXXXXXX};</a:t>
            </a: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送信者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en-US" altLang="zh-CN" sz="2000" dirty="0" smtClean="0"/>
              <a:t> User get secret in a secure way</a:t>
            </a:r>
          </a:p>
          <a:p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m = dictionary[secret];</a:t>
            </a: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收信者在这里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/>
              <a:t> </a:t>
            </a:r>
            <a:r>
              <a:rPr lang="en-US" altLang="zh-CN" sz="2000" dirty="0" smtClean="0"/>
              <a:t>Get the information by code such as 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 smtClean="0"/>
              <a:t>temp = dictionary[secret] * 100 + …;</a:t>
            </a: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攻击者在这里，测量访问时间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5868144" y="1268760"/>
            <a:ext cx="720080" cy="49377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5868144" y="3861048"/>
            <a:ext cx="720080" cy="196436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660232" y="1268760"/>
            <a:ext cx="1872208" cy="2592288"/>
            <a:chOff x="6660232" y="1268760"/>
            <a:chExt cx="1872208" cy="2592288"/>
          </a:xfrm>
        </p:grpSpPr>
        <p:cxnSp>
          <p:nvCxnSpPr>
            <p:cNvPr id="10" name="直接连接符 9"/>
            <p:cNvCxnSpPr/>
            <p:nvPr/>
          </p:nvCxnSpPr>
          <p:spPr bwMode="auto">
            <a:xfrm>
              <a:off x="6660232" y="1268760"/>
              <a:ext cx="12961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直接连接符 10"/>
            <p:cNvCxnSpPr/>
            <p:nvPr/>
          </p:nvCxnSpPr>
          <p:spPr bwMode="auto">
            <a:xfrm>
              <a:off x="6660232" y="3861048"/>
              <a:ext cx="129614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直接箭头连接符 14"/>
            <p:cNvCxnSpPr/>
            <p:nvPr/>
          </p:nvCxnSpPr>
          <p:spPr bwMode="auto">
            <a:xfrm>
              <a:off x="7236296" y="1268760"/>
              <a:ext cx="0" cy="25922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sp>
          <p:nvSpPr>
            <p:cNvPr id="18" name="文本框 17"/>
            <p:cNvSpPr txBox="1"/>
            <p:nvPr/>
          </p:nvSpPr>
          <p:spPr>
            <a:xfrm>
              <a:off x="7308304" y="2132856"/>
              <a:ext cx="12241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anose="020B0604030504040204" pitchFamily="34" charset="0"/>
                  <a:ea typeface="宋体" panose="02010600030101010101" pitchFamily="2" charset="-122"/>
                  <a:cs typeface="+mn-cs"/>
                </a:rPr>
                <a:t>这个</a:t>
              </a:r>
              <a:r>
                <a:rPr kumimoji="0" lang="en-US" altLang="zh-CN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anose="020B0604030504040204" pitchFamily="34" charset="0"/>
                  <a:ea typeface="宋体" panose="02010600030101010101" pitchFamily="2" charset="-122"/>
                  <a:cs typeface="+mn-cs"/>
                </a:rPr>
                <a:t>offset</a:t>
              </a: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anose="020B0604030504040204" pitchFamily="34" charset="0"/>
                  <a:ea typeface="宋体" panose="02010600030101010101" pitchFamily="2" charset="-122"/>
                  <a:cs typeface="+mn-cs"/>
                </a:rPr>
                <a:t>就是</a:t>
              </a:r>
              <a:r>
                <a:rPr kumimoji="0" lang="en-US" altLang="zh-CN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anose="020B0604030504040204" pitchFamily="34" charset="0"/>
                  <a:ea typeface="宋体" panose="02010600030101010101" pitchFamily="2" charset="-122"/>
                  <a:cs typeface="+mn-cs"/>
                </a:rPr>
                <a:t>secret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932040" y="1130260"/>
            <a:ext cx="1007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  <a:t>dictionary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07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Cache Side Channel Attack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假设在程序执行之前，</a:t>
            </a:r>
            <a:r>
              <a:rPr lang="en-US" altLang="zh-CN" dirty="0" smtClean="0"/>
              <a:t>dictionary</a:t>
            </a:r>
            <a:r>
              <a:rPr lang="zh-CN" altLang="en-US" dirty="0" smtClean="0"/>
              <a:t>的内存区域都不在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r>
              <a:rPr lang="zh-CN" altLang="en-US" dirty="0" smtClean="0"/>
              <a:t>在程序执行后，对于</a:t>
            </a:r>
            <a:r>
              <a:rPr lang="en-US" altLang="zh-CN" dirty="0" smtClean="0"/>
              <a:t>dictionary</a:t>
            </a:r>
            <a:r>
              <a:rPr lang="zh-CN" altLang="en-US" dirty="0" smtClean="0"/>
              <a:t>所指向的内存区域进行读取访问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81B846-C3C3-4ADB-8432-F2AFE9392F4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2" y="3501284"/>
            <a:ext cx="8786897" cy="324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3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48680"/>
            <a:ext cx="8856538" cy="551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41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6632"/>
            <a:ext cx="8900483" cy="602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2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304800"/>
            <a:ext cx="8201858" cy="594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4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Meltdown Attack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09" y="1628800"/>
            <a:ext cx="8931841" cy="409782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Operating System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굴림" pitchFamily="50" charset="-127"/>
                <a:cs typeface="+mn-cs"/>
              </a:rPr>
              <a:t>CITS, NanKai University</a:t>
            </a:r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굴림" pitchFamily="50" charset="-127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C7C19E-C979-4A8C-991F-EB73B2F94084}" type="slidenum">
              <a:rPr kumimoji="0" lang="en-US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굴림" pitchFamily="34" charset="-127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ko-KR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499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著名的</a:t>
            </a:r>
            <a:r>
              <a:rPr lang="en-US" altLang="zh-CN" dirty="0" smtClean="0"/>
              <a:t>meltdown</a:t>
            </a:r>
            <a:r>
              <a:rPr lang="zh-CN" altLang="en-US" dirty="0" smtClean="0"/>
              <a:t>漏洞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假设在程序执行之前，</a:t>
            </a:r>
            <a:r>
              <a:rPr lang="en-US" altLang="zh-CN" dirty="0" err="1" smtClean="0"/>
              <a:t>rbx</a:t>
            </a:r>
            <a:r>
              <a:rPr lang="zh-CN" altLang="en-US" dirty="0" smtClean="0"/>
              <a:t>所指向的内存区域都不在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中</a:t>
            </a:r>
            <a:endParaRPr lang="en-US" altLang="zh-CN" dirty="0" smtClean="0"/>
          </a:p>
          <a:p>
            <a:r>
              <a:rPr lang="zh-CN" altLang="en-US" dirty="0" smtClean="0"/>
              <a:t>对于</a:t>
            </a:r>
            <a:r>
              <a:rPr lang="en-US" altLang="zh-CN" dirty="0" err="1" smtClean="0"/>
              <a:t>rbx</a:t>
            </a:r>
            <a:r>
              <a:rPr lang="zh-CN" altLang="en-US" dirty="0" smtClean="0"/>
              <a:t>所指向的内存区域进行读取访问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81B846-C3C3-4ADB-8432-F2AFE9392F4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 panose="020B0604030504040204" pitchFamily="34" charset="0"/>
              <a:ea typeface="굴림" pitchFamily="34" charset="-127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2" y="3109318"/>
            <a:ext cx="8786897" cy="324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4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sh3_Print">
  <a:themeElements>
    <a:clrScheme name="psh3_Print 2">
      <a:dk1>
        <a:srgbClr val="000000"/>
      </a:dk1>
      <a:lt1>
        <a:srgbClr val="FFFFFF"/>
      </a:lt1>
      <a:dk2>
        <a:srgbClr val="003366"/>
      </a:dk2>
      <a:lt2>
        <a:srgbClr val="CCCCCC"/>
      </a:lt2>
      <a:accent1>
        <a:srgbClr val="C0C9F6"/>
      </a:accent1>
      <a:accent2>
        <a:srgbClr val="A1B67A"/>
      </a:accent2>
      <a:accent3>
        <a:srgbClr val="FFFFFF"/>
      </a:accent3>
      <a:accent4>
        <a:srgbClr val="000000"/>
      </a:accent4>
      <a:accent5>
        <a:srgbClr val="DCE1FA"/>
      </a:accent5>
      <a:accent6>
        <a:srgbClr val="91A56E"/>
      </a:accent6>
      <a:hlink>
        <a:srgbClr val="789ED0"/>
      </a:hlink>
      <a:folHlink>
        <a:srgbClr val="B2B2B2"/>
      </a:folHlink>
    </a:clrScheme>
    <a:fontScheme name="psh3_Print">
      <a:majorFont>
        <a:latin typeface="Times New Roman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sh3_Print 1">
        <a:dk1>
          <a:srgbClr val="5F5F5F"/>
        </a:dk1>
        <a:lt1>
          <a:srgbClr val="FFFFFF"/>
        </a:lt1>
        <a:dk2>
          <a:srgbClr val="000000"/>
        </a:dk2>
        <a:lt2>
          <a:srgbClr val="DDDDDD"/>
        </a:lt2>
        <a:accent1>
          <a:srgbClr val="C0C0C0"/>
        </a:accent1>
        <a:accent2>
          <a:srgbClr val="EAEAEA"/>
        </a:accent2>
        <a:accent3>
          <a:srgbClr val="FFFFFF"/>
        </a:accent3>
        <a:accent4>
          <a:srgbClr val="505050"/>
        </a:accent4>
        <a:accent5>
          <a:srgbClr val="DCDCDC"/>
        </a:accent5>
        <a:accent6>
          <a:srgbClr val="D4D4D4"/>
        </a:accent6>
        <a:hlink>
          <a:srgbClr val="4D4D4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sh3_Print 2">
        <a:dk1>
          <a:srgbClr val="000000"/>
        </a:dk1>
        <a:lt1>
          <a:srgbClr val="FFFFFF"/>
        </a:lt1>
        <a:dk2>
          <a:srgbClr val="003366"/>
        </a:dk2>
        <a:lt2>
          <a:srgbClr val="CCCCCC"/>
        </a:lt2>
        <a:accent1>
          <a:srgbClr val="C0C9F6"/>
        </a:accent1>
        <a:accent2>
          <a:srgbClr val="A1B67A"/>
        </a:accent2>
        <a:accent3>
          <a:srgbClr val="FFFFFF"/>
        </a:accent3>
        <a:accent4>
          <a:srgbClr val="000000"/>
        </a:accent4>
        <a:accent5>
          <a:srgbClr val="DCE1FA"/>
        </a:accent5>
        <a:accent6>
          <a:srgbClr val="91A56E"/>
        </a:accent6>
        <a:hlink>
          <a:srgbClr val="789ED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sh3_Print 3">
        <a:dk1>
          <a:srgbClr val="384868"/>
        </a:dk1>
        <a:lt1>
          <a:srgbClr val="FFFFFF"/>
        </a:lt1>
        <a:dk2>
          <a:srgbClr val="000000"/>
        </a:dk2>
        <a:lt2>
          <a:srgbClr val="CCCCCC"/>
        </a:lt2>
        <a:accent1>
          <a:srgbClr val="C0C9F6"/>
        </a:accent1>
        <a:accent2>
          <a:srgbClr val="A1B67A"/>
        </a:accent2>
        <a:accent3>
          <a:srgbClr val="FFFFFF"/>
        </a:accent3>
        <a:accent4>
          <a:srgbClr val="2E3C58"/>
        </a:accent4>
        <a:accent5>
          <a:srgbClr val="DCE1FA"/>
        </a:accent5>
        <a:accent6>
          <a:srgbClr val="91A56E"/>
        </a:accent6>
        <a:hlink>
          <a:srgbClr val="789ED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701</Words>
  <Application>Microsoft Office PowerPoint</Application>
  <PresentationFormat>全屏显示(4:3)</PresentationFormat>
  <Paragraphs>119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굴림</vt:lpstr>
      <vt:lpstr>等线</vt:lpstr>
      <vt:lpstr>黑体</vt:lpstr>
      <vt:lpstr>宋体</vt:lpstr>
      <vt:lpstr>Arial</vt:lpstr>
      <vt:lpstr>Times New Roman</vt:lpstr>
      <vt:lpstr>Verdana</vt:lpstr>
      <vt:lpstr>Wingdings</vt:lpstr>
      <vt:lpstr>psh3_Print</vt:lpstr>
      <vt:lpstr>Interesting Stories about Memory Management</vt:lpstr>
      <vt:lpstr>Meltdown Attack</vt:lpstr>
      <vt:lpstr>Cache Side Channel Attack</vt:lpstr>
      <vt:lpstr>Cache Side Channel Attack</vt:lpstr>
      <vt:lpstr>PowerPoint 演示文稿</vt:lpstr>
      <vt:lpstr>PowerPoint 演示文稿</vt:lpstr>
      <vt:lpstr>PowerPoint 演示文稿</vt:lpstr>
      <vt:lpstr>Meltdown Attack</vt:lpstr>
      <vt:lpstr>著名的meltdown漏洞</vt:lpstr>
      <vt:lpstr>PowerPoint 演示文稿</vt:lpstr>
      <vt:lpstr>Meltdown的危害</vt:lpstr>
      <vt:lpstr>如何抵御meltdown攻击</vt:lpstr>
      <vt:lpstr>Flip Feng Shui</vt:lpstr>
      <vt:lpstr>Flip Feng Shui</vt:lpstr>
      <vt:lpstr>Flip Feng Shui</vt:lpstr>
      <vt:lpstr>Hammer Attack的危害示例</vt:lpstr>
      <vt:lpstr>Hammer Attack的抵御</vt:lpstr>
      <vt:lpstr>延伸阅读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2021-05-18T04:31:30Z</dcterms:created>
  <dcterms:modified xsi:type="dcterms:W3CDTF">2021-05-18T04:31:33Z</dcterms:modified>
</cp:coreProperties>
</file>

<file path=docProps/thumbnail.jpeg>
</file>